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sldIdLst>
    <p:sldId id="263" r:id="rId2"/>
    <p:sldId id="264" r:id="rId3"/>
    <p:sldId id="256" r:id="rId4"/>
    <p:sldId id="258" r:id="rId5"/>
    <p:sldId id="259" r:id="rId6"/>
    <p:sldId id="260" r:id="rId7"/>
    <p:sldId id="261" r:id="rId8"/>
    <p:sldId id="262"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166"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MAN BOTHRA" userId="ccf5ebedb3ca84dd" providerId="LiveId" clId="{65E44376-FCC1-4B74-B19A-5538AFADC320}"/>
    <pc:docChg chg="custSel addSld modSld">
      <pc:chgData name="SUMAN BOTHRA" userId="ccf5ebedb3ca84dd" providerId="LiveId" clId="{65E44376-FCC1-4B74-B19A-5538AFADC320}" dt="2026-05-10T17:59:52.332" v="3" actId="931"/>
      <pc:docMkLst>
        <pc:docMk/>
      </pc:docMkLst>
      <pc:sldChg chg="addSp delSp modSp new mod">
        <pc:chgData name="SUMAN BOTHRA" userId="ccf5ebedb3ca84dd" providerId="LiveId" clId="{65E44376-FCC1-4B74-B19A-5538AFADC320}" dt="2026-05-10T17:59:52.332" v="3" actId="931"/>
        <pc:sldMkLst>
          <pc:docMk/>
          <pc:sldMk cId="4070818876" sldId="265"/>
        </pc:sldMkLst>
        <pc:spChg chg="del">
          <ac:chgData name="SUMAN BOTHRA" userId="ccf5ebedb3ca84dd" providerId="LiveId" clId="{65E44376-FCC1-4B74-B19A-5538AFADC320}" dt="2026-05-10T17:58:23.467" v="1" actId="478"/>
          <ac:spMkLst>
            <pc:docMk/>
            <pc:sldMk cId="4070818876" sldId="265"/>
            <ac:spMk id="2" creationId="{12095018-2162-29F3-A1DB-F41D4D6F7169}"/>
          </ac:spMkLst>
        </pc:spChg>
        <pc:spChg chg="del">
          <ac:chgData name="SUMAN BOTHRA" userId="ccf5ebedb3ca84dd" providerId="LiveId" clId="{65E44376-FCC1-4B74-B19A-5538AFADC320}" dt="2026-05-10T17:58:28.986" v="2" actId="478"/>
          <ac:spMkLst>
            <pc:docMk/>
            <pc:sldMk cId="4070818876" sldId="265"/>
            <ac:spMk id="3" creationId="{38EF221F-5626-1236-054B-1420F8FDCD61}"/>
          </ac:spMkLst>
        </pc:spChg>
        <pc:picChg chg="add mod">
          <ac:chgData name="SUMAN BOTHRA" userId="ccf5ebedb3ca84dd" providerId="LiveId" clId="{65E44376-FCC1-4B74-B19A-5538AFADC320}" dt="2026-05-10T17:59:52.332" v="3" actId="931"/>
          <ac:picMkLst>
            <pc:docMk/>
            <pc:sldMk cId="4070818876" sldId="265"/>
            <ac:picMk id="5" creationId="{B76D735F-E5E0-42B2-06A7-D94BF7671A8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4068663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508876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1153587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01F7BA-1006-4441-8040-20736B24A847}" type="datetimeFigureOut">
              <a:rPr lang="en-IN" smtClean="0"/>
              <a:t>11-05-2026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2301964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01F7BA-1006-4441-8040-20736B24A847}" type="datetimeFigureOut">
              <a:rPr lang="en-IN" smtClean="0"/>
              <a:t>11-05-2026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330559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01F7BA-1006-4441-8040-20736B24A847}" type="datetimeFigureOut">
              <a:rPr lang="en-IN" smtClean="0"/>
              <a:t>11-05-2026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4012423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01F7BA-1006-4441-8040-20736B24A847}" type="datetimeFigureOut">
              <a:rPr lang="en-IN" smtClean="0"/>
              <a:t>11-05-2026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1359185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01F7BA-1006-4441-8040-20736B24A847}" type="datetimeFigureOut">
              <a:rPr lang="en-IN" smtClean="0"/>
              <a:t>11-05-2026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4078271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01F7BA-1006-4441-8040-20736B24A847}" type="datetimeFigureOut">
              <a:rPr lang="en-IN" smtClean="0"/>
              <a:t>11-05-2026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1889847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821711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43020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85701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07162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3995858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1313062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01F7BA-1006-4441-8040-20736B24A847}" type="datetimeFigureOut">
              <a:rPr lang="en-IN" smtClean="0"/>
              <a:t>11-05-2026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CBA9712-D853-4ED0-A3F5-F7D17662AF5D}" type="slidenum">
              <a:rPr lang="en-IN" smtClean="0"/>
              <a:t>‹#›</a:t>
            </a:fld>
            <a:endParaRPr lang="en-IN"/>
          </a:p>
        </p:txBody>
      </p:sp>
    </p:spTree>
    <p:extLst>
      <p:ext uri="{BB962C8B-B14F-4D97-AF65-F5344CB8AC3E}">
        <p14:creationId xmlns:p14="http://schemas.microsoft.com/office/powerpoint/2010/main" val="203573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01F7BA-1006-4441-8040-20736B24A847}" type="datetimeFigureOut">
              <a:rPr lang="en-IN" smtClean="0"/>
              <a:t>11-05-2026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CBA9712-D853-4ED0-A3F5-F7D17662AF5D}" type="slidenum">
              <a:rPr lang="en-IN" smtClean="0"/>
              <a:t>‹#›</a:t>
            </a:fld>
            <a:endParaRPr lang="en-IN"/>
          </a:p>
        </p:txBody>
      </p:sp>
    </p:spTree>
    <p:extLst>
      <p:ext uri="{BB962C8B-B14F-4D97-AF65-F5344CB8AC3E}">
        <p14:creationId xmlns:p14="http://schemas.microsoft.com/office/powerpoint/2010/main" val="55123882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08044C-5BA0-E68B-4F2A-03507EF22C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716" y="0"/>
            <a:ext cx="6213987" cy="6858000"/>
          </a:xfrm>
          <a:prstGeom prst="rect">
            <a:avLst/>
          </a:prstGeom>
        </p:spPr>
      </p:pic>
    </p:spTree>
    <p:extLst>
      <p:ext uri="{BB962C8B-B14F-4D97-AF65-F5344CB8AC3E}">
        <p14:creationId xmlns:p14="http://schemas.microsoft.com/office/powerpoint/2010/main" val="3884414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94A6BF-8CC8-6782-18CB-4E526C743D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5800"/>
            <a:ext cx="12192000" cy="5486400"/>
          </a:xfrm>
          <a:prstGeom prst="rect">
            <a:avLst/>
          </a:prstGeom>
        </p:spPr>
      </p:pic>
    </p:spTree>
    <p:extLst>
      <p:ext uri="{BB962C8B-B14F-4D97-AF65-F5344CB8AC3E}">
        <p14:creationId xmlns:p14="http://schemas.microsoft.com/office/powerpoint/2010/main" val="2449948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254201-013D-1C3E-D635-828A5EA10F7D}"/>
              </a:ext>
            </a:extLst>
          </p:cNvPr>
          <p:cNvSpPr txBox="1"/>
          <p:nvPr/>
        </p:nvSpPr>
        <p:spPr>
          <a:xfrm>
            <a:off x="147484" y="973393"/>
            <a:ext cx="10982632" cy="4832092"/>
          </a:xfrm>
          <a:prstGeom prst="rect">
            <a:avLst/>
          </a:prstGeom>
          <a:noFill/>
        </p:spPr>
        <p:txBody>
          <a:bodyPr wrap="square" rtlCol="0">
            <a:spAutoFit/>
          </a:bodyPr>
          <a:lstStyle/>
          <a:p>
            <a:r>
              <a:rPr lang="hi-IN" sz="2800" dirty="0">
                <a:solidFill>
                  <a:srgbClr val="FF0000"/>
                </a:solidFill>
                <a:highlight>
                  <a:srgbClr val="FF00FF"/>
                </a:highlight>
              </a:rPr>
              <a:t>रूढ़िवादिता की प्रथा ( </a:t>
            </a:r>
            <a:r>
              <a:rPr lang="en-IN" sz="2800" dirty="0">
                <a:solidFill>
                  <a:srgbClr val="FF0000"/>
                </a:solidFill>
                <a:highlight>
                  <a:srgbClr val="FF00FF"/>
                </a:highlight>
              </a:rPr>
              <a:t>Convention of </a:t>
            </a:r>
            <a:r>
              <a:rPr lang="en-IN" sz="2800" dirty="0" err="1">
                <a:solidFill>
                  <a:srgbClr val="FF0000"/>
                </a:solidFill>
                <a:highlight>
                  <a:srgbClr val="FF00FF"/>
                </a:highlight>
              </a:rPr>
              <a:t>Conservatis</a:t>
            </a:r>
            <a:r>
              <a:rPr lang="en-IN" sz="2800" dirty="0">
                <a:solidFill>
                  <a:srgbClr val="FF0000"/>
                </a:solidFill>
                <a:highlight>
                  <a:srgbClr val="FF00FF"/>
                </a:highlight>
              </a:rPr>
              <a:t> </a:t>
            </a:r>
            <a:r>
              <a:rPr lang="en-IN" sz="2800" dirty="0"/>
              <a:t>-- </a:t>
            </a:r>
            <a:r>
              <a:rPr lang="hi-IN" sz="2800" dirty="0">
                <a:solidFill>
                  <a:srgbClr val="7030A0"/>
                </a:solidFill>
              </a:rPr>
              <a:t>लाभ की आशा नहीं करें और सभी संभव हानियों के लिए प्रावधान करें </a:t>
            </a:r>
            <a:endParaRPr lang="en-IN" sz="2800" dirty="0">
              <a:solidFill>
                <a:srgbClr val="7030A0"/>
              </a:solidFill>
            </a:endParaRPr>
          </a:p>
          <a:p>
            <a:endParaRPr lang="en-IN" sz="2800" dirty="0">
              <a:solidFill>
                <a:srgbClr val="7030A0"/>
              </a:solidFill>
            </a:endParaRPr>
          </a:p>
          <a:p>
            <a:pPr marL="457200" indent="-457200">
              <a:buFont typeface="Arial" panose="020B0604020202020204" pitchFamily="34" charset="0"/>
              <a:buChar char="•"/>
            </a:pPr>
            <a:r>
              <a:rPr lang="hi-IN" sz="2800" dirty="0">
                <a:solidFill>
                  <a:srgbClr val="7030A0"/>
                </a:solidFill>
              </a:rPr>
              <a:t>संपत्ति में ह्रास घटाया जाता है  </a:t>
            </a:r>
            <a:endParaRPr lang="en-IN" sz="2800" dirty="0">
              <a:solidFill>
                <a:srgbClr val="7030A0"/>
              </a:solidFill>
            </a:endParaRPr>
          </a:p>
          <a:p>
            <a:pPr marL="457200" indent="-457200">
              <a:buFont typeface="Arial" panose="020B0604020202020204" pitchFamily="34" charset="0"/>
              <a:buChar char="•"/>
            </a:pPr>
            <a:r>
              <a:rPr lang="hi-IN" sz="2800" dirty="0">
                <a:solidFill>
                  <a:srgbClr val="7030A0"/>
                </a:solidFill>
              </a:rPr>
              <a:t>डूबत ऋण का आयोजन </a:t>
            </a:r>
            <a:endParaRPr lang="en-IN" sz="2800" dirty="0">
              <a:solidFill>
                <a:srgbClr val="7030A0"/>
              </a:solidFill>
            </a:endParaRPr>
          </a:p>
          <a:p>
            <a:pPr marL="457200" indent="-457200">
              <a:buFont typeface="Arial" panose="020B0604020202020204" pitchFamily="34" charset="0"/>
              <a:buChar char="•"/>
            </a:pPr>
            <a:endParaRPr lang="en-IN" sz="2800" dirty="0">
              <a:solidFill>
                <a:srgbClr val="7030A0"/>
              </a:solidFill>
            </a:endParaRPr>
          </a:p>
          <a:p>
            <a:pPr marL="457200" indent="-457200">
              <a:buFont typeface="Arial" panose="020B0604020202020204" pitchFamily="34" charset="0"/>
              <a:buChar char="•"/>
            </a:pPr>
            <a:r>
              <a:rPr lang="hi-IN" sz="2800" dirty="0">
                <a:solidFill>
                  <a:srgbClr val="7030A0"/>
                </a:solidFill>
              </a:rPr>
              <a:t>अंतिम रहतिये का मूल्यांकन क्रय मूल्य और बाजार मूल्य में से जो कम होता है </a:t>
            </a:r>
            <a:endParaRPr lang="en-IN" sz="2800" dirty="0">
              <a:solidFill>
                <a:srgbClr val="7030A0"/>
              </a:solidFill>
            </a:endParaRPr>
          </a:p>
          <a:p>
            <a:pPr marL="457200" indent="-457200">
              <a:buFont typeface="Arial" panose="020B0604020202020204" pitchFamily="34" charset="0"/>
              <a:buChar char="•"/>
            </a:pPr>
            <a:endParaRPr lang="en-IN" sz="2800" dirty="0">
              <a:solidFill>
                <a:srgbClr val="7030A0"/>
              </a:solidFill>
            </a:endParaRPr>
          </a:p>
          <a:p>
            <a:pPr marL="457200" indent="-457200">
              <a:buFont typeface="Arial" panose="020B0604020202020204" pitchFamily="34" charset="0"/>
              <a:buChar char="•"/>
            </a:pPr>
            <a:r>
              <a:rPr lang="hi-IN" sz="2800" dirty="0">
                <a:solidFill>
                  <a:srgbClr val="7030A0"/>
                </a:solidFill>
              </a:rPr>
              <a:t>लाभ का अंक और संपत्ति का मूल्यांकन न्यूनतमहानि का अंक और दायित्व का मूल्यांकन अधिकतम</a:t>
            </a:r>
            <a:endParaRPr lang="en-IN" sz="2800" dirty="0">
              <a:solidFill>
                <a:srgbClr val="7030A0"/>
              </a:solidFill>
            </a:endParaRPr>
          </a:p>
        </p:txBody>
      </p:sp>
    </p:spTree>
    <p:extLst>
      <p:ext uri="{BB962C8B-B14F-4D97-AF65-F5344CB8AC3E}">
        <p14:creationId xmlns:p14="http://schemas.microsoft.com/office/powerpoint/2010/main" val="3909446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2ED40-0269-992A-0DB9-FCAF8E0438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4CE471-A9E7-8FCD-B4A8-38DD91822444}"/>
              </a:ext>
            </a:extLst>
          </p:cNvPr>
          <p:cNvSpPr txBox="1"/>
          <p:nvPr/>
        </p:nvSpPr>
        <p:spPr>
          <a:xfrm>
            <a:off x="894735" y="530942"/>
            <a:ext cx="10137059" cy="3539430"/>
          </a:xfrm>
          <a:prstGeom prst="rect">
            <a:avLst/>
          </a:prstGeom>
          <a:noFill/>
        </p:spPr>
        <p:txBody>
          <a:bodyPr wrap="square" rtlCol="0">
            <a:spAutoFit/>
          </a:bodyPr>
          <a:lstStyle/>
          <a:p>
            <a:r>
              <a:rPr lang="hi-IN" sz="2800" dirty="0">
                <a:highlight>
                  <a:srgbClr val="FF00FF"/>
                </a:highlight>
              </a:rPr>
              <a:t>पूर्ण प्रकटीकरण की प्रथा</a:t>
            </a:r>
            <a:r>
              <a:rPr lang="hi-IN" sz="2800" dirty="0"/>
              <a:t>- </a:t>
            </a:r>
            <a:r>
              <a:rPr lang="hi-IN" sz="2800" dirty="0">
                <a:solidFill>
                  <a:srgbClr val="7030A0"/>
                </a:solidFill>
              </a:rPr>
              <a:t>ईमानदारी निष्पक्षता नियमानुसार  सारगर्भित तत्व </a:t>
            </a:r>
            <a:endParaRPr lang="en-IN" sz="2800" dirty="0">
              <a:solidFill>
                <a:srgbClr val="7030A0"/>
              </a:solidFill>
            </a:endParaRPr>
          </a:p>
          <a:p>
            <a:endParaRPr lang="en-IN" sz="2800" dirty="0">
              <a:solidFill>
                <a:srgbClr val="7030A0"/>
              </a:solidFill>
            </a:endParaRPr>
          </a:p>
          <a:p>
            <a:pPr marL="457200" indent="-457200">
              <a:buFont typeface="Arial" panose="020B0604020202020204" pitchFamily="34" charset="0"/>
              <a:buChar char="•"/>
            </a:pPr>
            <a:r>
              <a:rPr lang="hi-IN" sz="2800" dirty="0">
                <a:solidFill>
                  <a:srgbClr val="7030A0"/>
                </a:solidFill>
              </a:rPr>
              <a:t>ह्रास की विधि में परिवर्तन,स्टॉक की मूल्यांकन में परिवर्तन, निवेशों के मूल्यांकन की रीति,संभावित दायित्व को टिप्पणी के रूप में दिखाया जाता है </a:t>
            </a:r>
            <a:endParaRPr lang="en-IN" sz="2800" dirty="0">
              <a:solidFill>
                <a:srgbClr val="7030A0"/>
              </a:solidFill>
            </a:endParaRPr>
          </a:p>
          <a:p>
            <a:pPr marL="457200" indent="-457200">
              <a:buFont typeface="Arial" panose="020B0604020202020204" pitchFamily="34" charset="0"/>
              <a:buChar char="•"/>
            </a:pPr>
            <a:endParaRPr lang="en-IN" sz="2800" dirty="0">
              <a:solidFill>
                <a:srgbClr val="7030A0"/>
              </a:solidFill>
            </a:endParaRPr>
          </a:p>
          <a:p>
            <a:pPr marL="457200" indent="-457200">
              <a:buFont typeface="Arial" panose="020B0604020202020204" pitchFamily="34" charset="0"/>
              <a:buChar char="•"/>
            </a:pPr>
            <a:r>
              <a:rPr lang="hi-IN" sz="2800" dirty="0">
                <a:solidFill>
                  <a:srgbClr val="7030A0"/>
                </a:solidFill>
              </a:rPr>
              <a:t>गुप्त बातें एवं अमहत्वपूर्ण मदें ×</a:t>
            </a:r>
            <a:endParaRPr lang="en-IN" sz="2800" dirty="0">
              <a:solidFill>
                <a:srgbClr val="7030A0"/>
              </a:solidFill>
            </a:endParaRPr>
          </a:p>
        </p:txBody>
      </p:sp>
    </p:spTree>
    <p:extLst>
      <p:ext uri="{BB962C8B-B14F-4D97-AF65-F5344CB8AC3E}">
        <p14:creationId xmlns:p14="http://schemas.microsoft.com/office/powerpoint/2010/main" val="3830479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9CD02-34A3-913B-CBC1-BB9FD71E646E}"/>
              </a:ext>
            </a:extLst>
          </p:cNvPr>
          <p:cNvSpPr>
            <a:spLocks noGrp="1"/>
          </p:cNvSpPr>
          <p:nvPr>
            <p:ph type="title"/>
          </p:nvPr>
        </p:nvSpPr>
        <p:spPr>
          <a:xfrm>
            <a:off x="838200" y="432619"/>
            <a:ext cx="10515600" cy="4827639"/>
          </a:xfrm>
        </p:spPr>
        <p:txBody>
          <a:bodyPr>
            <a:normAutofit fontScale="90000"/>
          </a:bodyPr>
          <a:lstStyle/>
          <a:p>
            <a:r>
              <a:rPr lang="hi-IN" sz="2800" dirty="0">
                <a:solidFill>
                  <a:schemeClr val="tx1"/>
                </a:solidFill>
                <a:highlight>
                  <a:srgbClr val="FF00FF"/>
                </a:highlight>
              </a:rPr>
              <a:t>लेखांकन अवधि अवधारणा </a:t>
            </a:r>
            <a:r>
              <a:rPr lang="hi-IN" sz="2800" dirty="0"/>
              <a:t>- </a:t>
            </a:r>
            <a:r>
              <a:rPr lang="hi-IN" sz="2800" dirty="0">
                <a:solidFill>
                  <a:srgbClr val="7030A0"/>
                </a:solidFill>
              </a:rPr>
              <a:t>उचित पुस्तकों में लेखा एवं उचित समय पर प्रबंध के समक्ष उपस्थित करना </a:t>
            </a:r>
            <a:br>
              <a:rPr lang="en-IN" sz="2800" dirty="0">
                <a:solidFill>
                  <a:srgbClr val="7030A0"/>
                </a:solidFill>
              </a:rPr>
            </a:br>
            <a:r>
              <a:rPr lang="hi-IN" sz="2800" dirty="0">
                <a:solidFill>
                  <a:srgbClr val="7030A0"/>
                </a:solidFill>
              </a:rPr>
              <a:t> </a:t>
            </a:r>
            <a:br>
              <a:rPr lang="en-IN" sz="2800" dirty="0">
                <a:solidFill>
                  <a:srgbClr val="7030A0"/>
                </a:solidFill>
              </a:rPr>
            </a:br>
            <a:r>
              <a:rPr lang="hi-IN" sz="2800" dirty="0">
                <a:solidFill>
                  <a:srgbClr val="7030A0"/>
                </a:solidFill>
              </a:rPr>
              <a:t>कैलेंडर वर्ष, वित्तीय वर्ष</a:t>
            </a:r>
            <a:br>
              <a:rPr lang="en-IN" sz="2800" dirty="0">
                <a:solidFill>
                  <a:srgbClr val="7030A0"/>
                </a:solidFill>
              </a:rPr>
            </a:br>
            <a:br>
              <a:rPr lang="en-IN" sz="2800" dirty="0">
                <a:solidFill>
                  <a:srgbClr val="7030A0"/>
                </a:solidFill>
              </a:rPr>
            </a:br>
            <a:r>
              <a:rPr lang="hi-IN" sz="2800" dirty="0">
                <a:solidFill>
                  <a:srgbClr val="7030A0"/>
                </a:solidFill>
              </a:rPr>
              <a:t> </a:t>
            </a:r>
            <a:r>
              <a:rPr lang="hi-IN" sz="2800" dirty="0">
                <a:solidFill>
                  <a:srgbClr val="7030A0"/>
                </a:solidFill>
                <a:highlight>
                  <a:srgbClr val="FF00FF"/>
                </a:highlight>
              </a:rPr>
              <a:t>द्विपक्षीय अवधारणा</a:t>
            </a:r>
            <a:r>
              <a:rPr lang="hi-IN" sz="2800" dirty="0">
                <a:solidFill>
                  <a:srgbClr val="7030A0"/>
                </a:solidFill>
              </a:rPr>
              <a:t> - कुल संपत्तियां =  कुल दायित्व</a:t>
            </a:r>
            <a:br>
              <a:rPr lang="en-IN" sz="2800" dirty="0">
                <a:solidFill>
                  <a:srgbClr val="7030A0"/>
                </a:solidFill>
              </a:rPr>
            </a:br>
            <a:br>
              <a:rPr lang="en-IN" sz="2800" dirty="0">
                <a:solidFill>
                  <a:srgbClr val="7030A0"/>
                </a:solidFill>
              </a:rPr>
            </a:br>
            <a:r>
              <a:rPr lang="hi-IN" sz="2800" dirty="0">
                <a:solidFill>
                  <a:srgbClr val="7030A0"/>
                </a:solidFill>
              </a:rPr>
              <a:t> सम्पतियाँ = पूँजी + दायित्व </a:t>
            </a:r>
            <a:br>
              <a:rPr lang="en-IN" sz="2800" dirty="0">
                <a:solidFill>
                  <a:srgbClr val="7030A0"/>
                </a:solidFill>
              </a:rPr>
            </a:br>
            <a:br>
              <a:rPr lang="en-IN" sz="2800" dirty="0">
                <a:solidFill>
                  <a:srgbClr val="7030A0"/>
                </a:solidFill>
              </a:rPr>
            </a:br>
            <a:r>
              <a:rPr lang="hi-IN" sz="2800" dirty="0">
                <a:solidFill>
                  <a:srgbClr val="7030A0"/>
                </a:solidFill>
                <a:highlight>
                  <a:srgbClr val="FF00FF"/>
                </a:highlight>
              </a:rPr>
              <a:t>मुद्रा मापन की अवधारणा</a:t>
            </a:r>
            <a:r>
              <a:rPr lang="hi-IN" sz="2800" dirty="0">
                <a:solidFill>
                  <a:srgbClr val="7030A0"/>
                </a:solidFill>
              </a:rPr>
              <a:t> - केवल उन लेने का लेखा जिन्हें मुद्रा के रूप में माप सकते हैं </a:t>
            </a:r>
            <a:br>
              <a:rPr lang="en-IN" sz="2800" dirty="0">
                <a:solidFill>
                  <a:srgbClr val="7030A0"/>
                </a:solidFill>
              </a:rPr>
            </a:br>
            <a:br>
              <a:rPr lang="en-IN" sz="2800" dirty="0">
                <a:solidFill>
                  <a:srgbClr val="7030A0"/>
                </a:solidFill>
              </a:rPr>
            </a:br>
            <a:r>
              <a:rPr lang="hi-IN" sz="2800" dirty="0">
                <a:solidFill>
                  <a:srgbClr val="7030A0"/>
                </a:solidFill>
                <a:highlight>
                  <a:srgbClr val="FF00FF"/>
                </a:highlight>
              </a:rPr>
              <a:t>प्राप्ति की अवधारणा </a:t>
            </a:r>
            <a:r>
              <a:rPr lang="hi-IN" sz="2800" dirty="0"/>
              <a:t>-</a:t>
            </a:r>
            <a:endParaRPr lang="en-IN" sz="2800" dirty="0"/>
          </a:p>
        </p:txBody>
      </p:sp>
    </p:spTree>
    <p:extLst>
      <p:ext uri="{BB962C8B-B14F-4D97-AF65-F5344CB8AC3E}">
        <p14:creationId xmlns:p14="http://schemas.microsoft.com/office/powerpoint/2010/main" val="1672650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2C315-4B86-9556-603E-CD999D8FAD86}"/>
              </a:ext>
            </a:extLst>
          </p:cNvPr>
          <p:cNvSpPr>
            <a:spLocks noGrp="1"/>
          </p:cNvSpPr>
          <p:nvPr>
            <p:ph type="title"/>
          </p:nvPr>
        </p:nvSpPr>
        <p:spPr>
          <a:xfrm>
            <a:off x="838200" y="365125"/>
            <a:ext cx="10515600" cy="6320810"/>
          </a:xfrm>
        </p:spPr>
        <p:txBody>
          <a:bodyPr>
            <a:normAutofit fontScale="90000"/>
          </a:bodyPr>
          <a:lstStyle/>
          <a:p>
            <a:r>
              <a:rPr lang="hi-IN" sz="2800" dirty="0">
                <a:solidFill>
                  <a:schemeClr val="tx1"/>
                </a:solidFill>
                <a:highlight>
                  <a:srgbClr val="FF00FF"/>
                </a:highlight>
              </a:rPr>
              <a:t>पृथक इकाई की अवधारणा </a:t>
            </a:r>
            <a:r>
              <a:rPr lang="hi-IN" sz="2800" dirty="0">
                <a:solidFill>
                  <a:schemeClr val="tx1"/>
                </a:solidFill>
              </a:rPr>
              <a:t>-  </a:t>
            </a:r>
            <a:r>
              <a:rPr lang="hi-IN" sz="2800" dirty="0">
                <a:solidFill>
                  <a:srgbClr val="7030A0"/>
                </a:solidFill>
              </a:rPr>
              <a:t>व्यापार की संपत्ति और दायित्व तथा व्यापारी की संपत्ति और दायित्व को अलग-अलग माना गया है। </a:t>
            </a:r>
            <a:br>
              <a:rPr lang="en-IN" sz="2800" dirty="0">
                <a:solidFill>
                  <a:srgbClr val="7030A0"/>
                </a:solidFill>
              </a:rPr>
            </a:br>
            <a:br>
              <a:rPr lang="en-IN" sz="2800" dirty="0">
                <a:solidFill>
                  <a:srgbClr val="7030A0"/>
                </a:solidFill>
              </a:rPr>
            </a:br>
            <a:r>
              <a:rPr lang="hi-IN" sz="2800" dirty="0">
                <a:solidFill>
                  <a:srgbClr val="7030A0"/>
                </a:solidFill>
              </a:rPr>
              <a:t>पूंजी देने एवं आहरण का लेखा</a:t>
            </a:r>
            <a:br>
              <a:rPr lang="en-IN" sz="2800" dirty="0">
                <a:solidFill>
                  <a:srgbClr val="7030A0"/>
                </a:solidFill>
              </a:rPr>
            </a:br>
            <a:br>
              <a:rPr lang="en-IN" sz="2800" dirty="0">
                <a:solidFill>
                  <a:srgbClr val="7030A0"/>
                </a:solidFill>
              </a:rPr>
            </a:br>
            <a:r>
              <a:rPr lang="hi-IN" sz="2800" dirty="0">
                <a:solidFill>
                  <a:srgbClr val="7030A0"/>
                </a:solidFill>
                <a:highlight>
                  <a:srgbClr val="FF00FF"/>
                </a:highlight>
              </a:rPr>
              <a:t>लागत अवधारणा- </a:t>
            </a:r>
            <a:r>
              <a:rPr lang="hi-IN" sz="2800" dirty="0">
                <a:solidFill>
                  <a:srgbClr val="7030A0"/>
                </a:solidFill>
              </a:rPr>
              <a:t>संपत्ति की समाप्त लागत व्यय है और असमाप्त लागत संपत्ति है </a:t>
            </a:r>
            <a:br>
              <a:rPr lang="en-IN" sz="2800" dirty="0">
                <a:solidFill>
                  <a:srgbClr val="7030A0"/>
                </a:solidFill>
              </a:rPr>
            </a:br>
            <a:br>
              <a:rPr lang="en-IN" sz="2800" dirty="0">
                <a:solidFill>
                  <a:srgbClr val="7030A0"/>
                </a:solidFill>
              </a:rPr>
            </a:br>
            <a:r>
              <a:rPr lang="hi-IN" sz="2800" dirty="0">
                <a:solidFill>
                  <a:srgbClr val="7030A0"/>
                </a:solidFill>
              </a:rPr>
              <a:t> इस अवधारणा में बाजार मूल्य पर ध्यान नहीं दिया जाता</a:t>
            </a:r>
            <a:br>
              <a:rPr lang="en-IN" sz="2800" dirty="0">
                <a:solidFill>
                  <a:srgbClr val="7030A0"/>
                </a:solidFill>
              </a:rPr>
            </a:br>
            <a:r>
              <a:rPr lang="hi-IN" sz="2800" dirty="0">
                <a:solidFill>
                  <a:srgbClr val="7030A0"/>
                </a:solidFill>
              </a:rPr>
              <a:t> </a:t>
            </a:r>
            <a:br>
              <a:rPr lang="en-IN" sz="2800" dirty="0">
                <a:solidFill>
                  <a:srgbClr val="7030A0"/>
                </a:solidFill>
              </a:rPr>
            </a:br>
            <a:r>
              <a:rPr lang="hi-IN" sz="2800" dirty="0">
                <a:solidFill>
                  <a:srgbClr val="7030A0"/>
                </a:solidFill>
              </a:rPr>
              <a:t>यह धारणा केवल स्थाई संपत्तियों के लिए है चालू संपत्तियों पर इसका प्रभाव नहीं पड़ता है। </a:t>
            </a:r>
            <a:br>
              <a:rPr lang="en-IN" sz="2800" dirty="0">
                <a:solidFill>
                  <a:srgbClr val="7030A0"/>
                </a:solidFill>
              </a:rPr>
            </a:br>
            <a:br>
              <a:rPr lang="en-IN" sz="2800" dirty="0">
                <a:solidFill>
                  <a:srgbClr val="7030A0"/>
                </a:solidFill>
              </a:rPr>
            </a:br>
            <a:r>
              <a:rPr lang="hi-IN" sz="2800" dirty="0">
                <a:solidFill>
                  <a:srgbClr val="7030A0"/>
                </a:solidFill>
              </a:rPr>
              <a:t>रहतिया एवं निवेशों का मूल्यांकन लागत मूल्य तथा बाजार मूल्य में से जो कम हो उस पर किया जाता है</a:t>
            </a:r>
            <a:br>
              <a:rPr lang="en-IN" sz="2800" dirty="0">
                <a:solidFill>
                  <a:srgbClr val="7030A0"/>
                </a:solidFill>
              </a:rPr>
            </a:br>
            <a:br>
              <a:rPr lang="en-IN" sz="2800" dirty="0">
                <a:solidFill>
                  <a:srgbClr val="7030A0"/>
                </a:solidFill>
              </a:rPr>
            </a:br>
            <a:r>
              <a:rPr lang="hi-IN" sz="2800" dirty="0">
                <a:solidFill>
                  <a:srgbClr val="7030A0"/>
                </a:solidFill>
              </a:rPr>
              <a:t> यह सिद्धांत चालू व्यवसाय की संकल्पना पर आधारित है।</a:t>
            </a:r>
            <a:endParaRPr lang="en-IN" sz="2800" dirty="0">
              <a:solidFill>
                <a:srgbClr val="7030A0"/>
              </a:solidFill>
            </a:endParaRPr>
          </a:p>
        </p:txBody>
      </p:sp>
    </p:spTree>
    <p:extLst>
      <p:ext uri="{BB962C8B-B14F-4D97-AF65-F5344CB8AC3E}">
        <p14:creationId xmlns:p14="http://schemas.microsoft.com/office/powerpoint/2010/main" val="650633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B22239-F4B0-A92A-99F0-4CCA762277CC}"/>
              </a:ext>
            </a:extLst>
          </p:cNvPr>
          <p:cNvSpPr txBox="1"/>
          <p:nvPr/>
        </p:nvSpPr>
        <p:spPr>
          <a:xfrm>
            <a:off x="786581" y="609600"/>
            <a:ext cx="10363200" cy="5693866"/>
          </a:xfrm>
          <a:prstGeom prst="rect">
            <a:avLst/>
          </a:prstGeom>
          <a:noFill/>
        </p:spPr>
        <p:txBody>
          <a:bodyPr wrap="square" rtlCol="0">
            <a:spAutoFit/>
          </a:bodyPr>
          <a:lstStyle/>
          <a:p>
            <a:r>
              <a:rPr lang="hi-IN" sz="2800" dirty="0">
                <a:highlight>
                  <a:srgbClr val="FF00FF"/>
                </a:highlight>
              </a:rPr>
              <a:t>चालू व्यापार अवधारणा </a:t>
            </a:r>
            <a:r>
              <a:rPr lang="hi-IN" sz="2800" dirty="0"/>
              <a:t>- </a:t>
            </a:r>
            <a:r>
              <a:rPr lang="hi-IN" sz="2800" dirty="0">
                <a:solidFill>
                  <a:srgbClr val="7030A0"/>
                </a:solidFill>
              </a:rPr>
              <a:t>व्यापार अनंत जीवन तक चलता रहेगा </a:t>
            </a:r>
            <a:endParaRPr lang="en-IN" sz="2800" dirty="0">
              <a:solidFill>
                <a:srgbClr val="7030A0"/>
              </a:solidFill>
            </a:endParaRPr>
          </a:p>
          <a:p>
            <a:endParaRPr lang="en-IN" sz="2800" dirty="0">
              <a:solidFill>
                <a:srgbClr val="7030A0"/>
              </a:solidFill>
            </a:endParaRPr>
          </a:p>
          <a:p>
            <a:pPr marL="457200" indent="-457200">
              <a:buFont typeface="Arial" panose="020B0604020202020204" pitchFamily="34" charset="0"/>
              <a:buChar char="•"/>
            </a:pPr>
            <a:r>
              <a:rPr lang="hi-IN" sz="2800" dirty="0">
                <a:solidFill>
                  <a:srgbClr val="7030A0"/>
                </a:solidFill>
              </a:rPr>
              <a:t>अधिकारी एवं कर्मचारियों की नियुक्ति,</a:t>
            </a:r>
            <a:endParaRPr lang="en-IN" sz="2800" dirty="0">
              <a:solidFill>
                <a:srgbClr val="7030A0"/>
              </a:solidFill>
            </a:endParaRPr>
          </a:p>
          <a:p>
            <a:pPr marL="457200" indent="-457200">
              <a:buFont typeface="Arial" panose="020B0604020202020204" pitchFamily="34" charset="0"/>
              <a:buChar char="•"/>
            </a:pPr>
            <a:r>
              <a:rPr lang="hi-IN" sz="2800" dirty="0">
                <a:solidFill>
                  <a:srgbClr val="7030A0"/>
                </a:solidFill>
              </a:rPr>
              <a:t>दीर्घकालीन नियोजन,स्थाई संपत्तियाँ खरीदना, दीर्घकालीन अनुबंध,दीर्घकालीन ऋण   </a:t>
            </a:r>
            <a:endParaRPr lang="en-IN" sz="2800" dirty="0">
              <a:solidFill>
                <a:srgbClr val="7030A0"/>
              </a:solidFill>
            </a:endParaRPr>
          </a:p>
          <a:p>
            <a:pPr marL="457200" indent="-457200">
              <a:buFont typeface="Arial" panose="020B0604020202020204" pitchFamily="34" charset="0"/>
              <a:buChar char="•"/>
            </a:pPr>
            <a:endParaRPr lang="en-IN" sz="2800" dirty="0">
              <a:solidFill>
                <a:srgbClr val="7030A0"/>
              </a:solidFill>
            </a:endParaRPr>
          </a:p>
          <a:p>
            <a:r>
              <a:rPr lang="hi-IN" sz="2800" dirty="0">
                <a:solidFill>
                  <a:srgbClr val="7030A0"/>
                </a:solidFill>
                <a:highlight>
                  <a:srgbClr val="FF00FF"/>
                </a:highlight>
              </a:rPr>
              <a:t>लेखांकन संतुलन अवधारणा </a:t>
            </a:r>
            <a:endParaRPr lang="en-IN" sz="2800" dirty="0">
              <a:solidFill>
                <a:srgbClr val="7030A0"/>
              </a:solidFill>
              <a:highlight>
                <a:srgbClr val="FF00FF"/>
              </a:highlight>
            </a:endParaRPr>
          </a:p>
          <a:p>
            <a:endParaRPr lang="en-IN" sz="2800" dirty="0">
              <a:solidFill>
                <a:srgbClr val="7030A0"/>
              </a:solidFill>
              <a:highlight>
                <a:srgbClr val="FF00FF"/>
              </a:highlight>
            </a:endParaRPr>
          </a:p>
          <a:p>
            <a:r>
              <a:rPr lang="hi-IN" sz="2800" dirty="0">
                <a:solidFill>
                  <a:srgbClr val="7030A0"/>
                </a:solidFill>
                <a:highlight>
                  <a:srgbClr val="FF00FF"/>
                </a:highlight>
              </a:rPr>
              <a:t>जाँच योग्य लिखित प्रमाण की आवश्यकता </a:t>
            </a:r>
            <a:endParaRPr lang="en-IN" sz="2800" dirty="0">
              <a:solidFill>
                <a:srgbClr val="7030A0"/>
              </a:solidFill>
              <a:highlight>
                <a:srgbClr val="FF00FF"/>
              </a:highlight>
            </a:endParaRPr>
          </a:p>
          <a:p>
            <a:endParaRPr lang="en-IN" sz="2800" dirty="0">
              <a:solidFill>
                <a:srgbClr val="7030A0"/>
              </a:solidFill>
              <a:highlight>
                <a:srgbClr val="FF00FF"/>
              </a:highlight>
            </a:endParaRPr>
          </a:p>
          <a:p>
            <a:r>
              <a:rPr lang="hi-IN" sz="2800" dirty="0">
                <a:solidFill>
                  <a:srgbClr val="7030A0"/>
                </a:solidFill>
                <a:highlight>
                  <a:srgbClr val="FF00FF"/>
                </a:highlight>
              </a:rPr>
              <a:t>पूंजी अवधारणा</a:t>
            </a:r>
            <a:r>
              <a:rPr lang="hi-IN" sz="2800" dirty="0">
                <a:solidFill>
                  <a:srgbClr val="7030A0"/>
                </a:solidFill>
              </a:rPr>
              <a:t> - पृथक रूप से पूंजी का अभिलेखन  लागत और आय के मिलन की अवधारणा-- पूंजी की वृद्धि को आय लागत को व्यय  उपार्जन अवधारणा</a:t>
            </a:r>
            <a:endParaRPr lang="en-IN" sz="2800" dirty="0">
              <a:solidFill>
                <a:srgbClr val="7030A0"/>
              </a:solidFill>
            </a:endParaRPr>
          </a:p>
        </p:txBody>
      </p:sp>
    </p:spTree>
    <p:extLst>
      <p:ext uri="{BB962C8B-B14F-4D97-AF65-F5344CB8AC3E}">
        <p14:creationId xmlns:p14="http://schemas.microsoft.com/office/powerpoint/2010/main" val="1361401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788B1E-3646-7187-2CA6-45F10C0B46BF}"/>
              </a:ext>
            </a:extLst>
          </p:cNvPr>
          <p:cNvSpPr txBox="1"/>
          <p:nvPr/>
        </p:nvSpPr>
        <p:spPr>
          <a:xfrm>
            <a:off x="993058" y="550606"/>
            <a:ext cx="10392697" cy="1815882"/>
          </a:xfrm>
          <a:prstGeom prst="rect">
            <a:avLst/>
          </a:prstGeom>
          <a:noFill/>
        </p:spPr>
        <p:txBody>
          <a:bodyPr wrap="square" rtlCol="0">
            <a:spAutoFit/>
          </a:bodyPr>
          <a:lstStyle/>
          <a:p>
            <a:r>
              <a:rPr lang="hi-IN" sz="2800" dirty="0">
                <a:solidFill>
                  <a:srgbClr val="7030A0"/>
                </a:solidFill>
                <a:highlight>
                  <a:srgbClr val="FF00FF"/>
                </a:highlight>
              </a:rPr>
              <a:t>लागत और आय के मिलन की अवधारणा-</a:t>
            </a:r>
            <a:r>
              <a:rPr lang="hi-IN" sz="2800" dirty="0">
                <a:solidFill>
                  <a:srgbClr val="7030A0"/>
                </a:solidFill>
              </a:rPr>
              <a:t>- पूंजी की वृद्धि को आय लागत को व्यय  </a:t>
            </a:r>
            <a:endParaRPr lang="en-IN" sz="2800" dirty="0">
              <a:solidFill>
                <a:srgbClr val="7030A0"/>
              </a:solidFill>
            </a:endParaRPr>
          </a:p>
          <a:p>
            <a:endParaRPr lang="en-IN" sz="2800" dirty="0">
              <a:solidFill>
                <a:srgbClr val="7030A0"/>
              </a:solidFill>
            </a:endParaRPr>
          </a:p>
          <a:p>
            <a:r>
              <a:rPr lang="hi-IN" sz="2800" dirty="0">
                <a:solidFill>
                  <a:srgbClr val="7030A0"/>
                </a:solidFill>
                <a:highlight>
                  <a:srgbClr val="FF00FF"/>
                </a:highlight>
              </a:rPr>
              <a:t>उपार्जन अवधारणा</a:t>
            </a:r>
            <a:endParaRPr lang="en-IN" sz="2800" dirty="0">
              <a:highlight>
                <a:srgbClr val="FF00FF"/>
              </a:highlight>
            </a:endParaRPr>
          </a:p>
        </p:txBody>
      </p:sp>
    </p:spTree>
    <p:extLst>
      <p:ext uri="{BB962C8B-B14F-4D97-AF65-F5344CB8AC3E}">
        <p14:creationId xmlns:p14="http://schemas.microsoft.com/office/powerpoint/2010/main" val="2384428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6D735F-E5E0-42B2-06A7-D94BF7671A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2050" y="889000"/>
            <a:ext cx="4787900" cy="5080000"/>
          </a:xfrm>
          <a:prstGeom prst="rect">
            <a:avLst/>
          </a:prstGeom>
        </p:spPr>
      </p:pic>
    </p:spTree>
    <p:extLst>
      <p:ext uri="{BB962C8B-B14F-4D97-AF65-F5344CB8AC3E}">
        <p14:creationId xmlns:p14="http://schemas.microsoft.com/office/powerpoint/2010/main" val="407081887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42</TotalTime>
  <Words>369</Words>
  <Application>Microsoft Office PowerPoint</Application>
  <PresentationFormat>Widescreen</PresentationFormat>
  <Paragraphs>28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Trebuchet MS</vt:lpstr>
      <vt:lpstr>Wingdings 3</vt:lpstr>
      <vt:lpstr>Facet</vt:lpstr>
      <vt:lpstr>PowerPoint Presentation</vt:lpstr>
      <vt:lpstr>PowerPoint Presentation</vt:lpstr>
      <vt:lpstr>PowerPoint Presentation</vt:lpstr>
      <vt:lpstr>PowerPoint Presentation</vt:lpstr>
      <vt:lpstr>लेखांकन अवधि अवधारणा - उचित पुस्तकों में लेखा एवं उचित समय पर प्रबंध के समक्ष उपस्थित करना    कैलेंडर वर्ष, वित्तीय वर्ष   द्विपक्षीय अवधारणा - कुल संपत्तियां =  कुल दायित्व   सम्पतियाँ = पूँजी + दायित्व   मुद्रा मापन की अवधारणा - केवल उन लेने का लेखा जिन्हें मुद्रा के रूप में माप सकते हैं   प्राप्ति की अवधारणा -</vt:lpstr>
      <vt:lpstr>पृथक इकाई की अवधारणा -  व्यापार की संपत्ति और दायित्व तथा व्यापारी की संपत्ति और दायित्व को अलग-अलग माना गया है।   पूंजी देने एवं आहरण का लेखा  लागत अवधारणा- संपत्ति की समाप्त लागत व्यय है और असमाप्त लागत संपत्ति है    इस अवधारणा में बाजार मूल्य पर ध्यान नहीं दिया जाता   यह धारणा केवल स्थाई संपत्तियों के लिए है चालू संपत्तियों पर इसका प्रभाव नहीं पड़ता है।   रहतिया एवं निवेशों का मूल्यांकन लागत मूल्य तथा बाजार मूल्य में से जो कम हो उस पर किया जाता है   यह सिद्धांत चालू व्यवसाय की संकल्पना पर आधारित है।</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SUMAN BOTHRA</dc:creator>
  <cp:lastModifiedBy>RAGINI PARATE</cp:lastModifiedBy>
  <cp:revision>2</cp:revision>
  <dcterms:created xsi:type="dcterms:W3CDTF">2026-05-10T17:13:45Z</dcterms:created>
  <dcterms:modified xsi:type="dcterms:W3CDTF">2026-05-11T08:25:57Z</dcterms:modified>
</cp:coreProperties>
</file>